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Arimo"/>
      <p:bold r:id="rId18"/>
      <p:boldItalic r:id="rId19"/>
    </p:embeddedFont>
    <p:embeddedFont>
      <p:font typeface="Heebo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hrgx2syaHM2xszfLJ82iJC2ovp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rimo-boldItalic.fntdata"/><Relationship Id="rId6" Type="http://schemas.openxmlformats.org/officeDocument/2006/relationships/slide" Target="slides/slide1.xml"/><Relationship Id="rId18" Type="http://schemas.openxmlformats.org/officeDocument/2006/relationships/font" Target="fonts/Arim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presentation analyzes pollution data from monitoring stations across India to extract insights for better environmental planning.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3" name="Google Shape;26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slide lists our data sources and tools like Python, Pandas, and Matplotlib, which we used for data cleaning and analysis.</a:t>
            </a:r>
            <a:endParaRPr/>
          </a:p>
        </p:txBody>
      </p:sp>
      <p:sp>
        <p:nvSpPr>
          <p:cNvPr id="265" name="Google Shape;26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6" name="Google Shape;26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58fa6840b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58fa6840b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258fa6840b_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58fa6840b_0_5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58fa6840b_0_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58fa6840b_0_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9" name="Google Shape;99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" name="Google Shape;100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goal is to find meaningful insights from pollution data covering multiple cities and states. The dataset includes pollutant types and timestamps for trend analysis.</a:t>
            </a:r>
            <a:endParaRPr/>
          </a:p>
        </p:txBody>
      </p:sp>
      <p:sp>
        <p:nvSpPr>
          <p:cNvPr id="102" name="Google Shape;102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cleaned the data by removing incomplete rows, converted timestamps for analysis, and checked for consistency to ensure accurate results.</a:t>
            </a:r>
            <a:endParaRPr/>
          </a:p>
        </p:txBody>
      </p:sp>
      <p:sp>
        <p:nvSpPr>
          <p:cNvPr id="119" name="Google Shape;11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" name="Google Shape;12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9" name="Google Shape;139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0" name="Google Shape;140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calculated average, minimum, and maximum pollution levels for different regions. These statistics help us understand overall pollution patterns.</a:t>
            </a:r>
            <a:endParaRPr/>
          </a:p>
        </p:txBody>
      </p:sp>
      <p:sp>
        <p:nvSpPr>
          <p:cNvPr id="142" name="Google Shape;142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Monoxide (CO) is the most significant pollutant, followed by Ozone. Knowing this helps us focus on reducing specific pollutants.</a:t>
            </a:r>
            <a:endParaRPr/>
          </a:p>
        </p:txBody>
      </p:sp>
      <p:sp>
        <p:nvSpPr>
          <p:cNvPr id="162" name="Google Shape;162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4" name="Google Shape;18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5" name="Google Shape;18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Pollutant max and average levels show a strong positive correlation, indicating high average areas often experience peaks. Weak correlations with min levels show variability in low pollution levels.</a:t>
            </a:r>
            <a:endParaRPr/>
          </a:p>
        </p:txBody>
      </p:sp>
      <p:sp>
        <p:nvSpPr>
          <p:cNvPr id="187" name="Google Shape;18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Pollution levels are mostly low, but we observe a peak in the 30-50 range. Some extreme events with levels above 150 need urgent attention.</a:t>
            </a:r>
            <a:endParaRPr/>
          </a:p>
        </p:txBody>
      </p:sp>
      <p:sp>
        <p:nvSpPr>
          <p:cNvPr id="209" name="Google Shape;209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1" name="Google Shape;231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2" name="Google Shape;232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Time-series analysis reveals seasonal pollution patterns, and hypothesis testing shows significant differences in pollution between two states.</a:t>
            </a:r>
            <a:endParaRPr/>
          </a:p>
        </p:txBody>
      </p:sp>
      <p:sp>
        <p:nvSpPr>
          <p:cNvPr id="234" name="Google Shape;234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5" name="Google Shape;235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7" name="Google Shape;24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8" name="Google Shape;24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suggest targeting CO and Ozone reduction, implementing monitoring systems for high-pollution regions, and predictive models for early warnings.</a:t>
            </a:r>
            <a:endParaRPr/>
          </a:p>
        </p:txBody>
      </p:sp>
      <p:sp>
        <p:nvSpPr>
          <p:cNvPr id="250" name="Google Shape;25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1" name="Google Shape;25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94" name="Google Shape;94;p1"/>
          <p:cNvSpPr/>
          <p:nvPr/>
        </p:nvSpPr>
        <p:spPr>
          <a:xfrm>
            <a:off x="0" y="0"/>
            <a:ext cx="18288000" cy="3544044"/>
          </a:xfrm>
          <a:custGeom>
            <a:rect b="b" l="l" r="r" t="t"/>
            <a:pathLst>
              <a:path extrusionOk="0"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" r="-8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992237" y="5306169"/>
            <a:ext cx="16303526" cy="177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Pollution Data Analysis and Insights from different monitoring stations across India.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992238" y="7474744"/>
            <a:ext cx="16303526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This presentation will present the findings of a comprehensive analysis of pollution data, revealing insights and providing valuable recommendations for environmental planning and mitigation strategies.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269" name="Google Shape;269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270" name="Google Shape;270;p10"/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71" name="Google Shape;271;p10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72" name="Google Shape;272;p10"/>
          <p:cNvSpPr/>
          <p:nvPr/>
        </p:nvSpPr>
        <p:spPr>
          <a:xfrm>
            <a:off x="11784360" y="1190328"/>
            <a:ext cx="6149131" cy="7906196"/>
          </a:xfrm>
          <a:custGeom>
            <a:rect b="b" l="l" r="r" t="t"/>
            <a:pathLst>
              <a:path extrusionOk="0" h="7906196" w="6149131">
                <a:moveTo>
                  <a:pt x="0" y="0"/>
                </a:moveTo>
                <a:lnTo>
                  <a:pt x="6149131" y="0"/>
                </a:lnTo>
                <a:lnTo>
                  <a:pt x="6149131" y="7906196"/>
                </a:lnTo>
                <a:lnTo>
                  <a:pt x="0" y="7906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5" l="0" r="0" t="-26"/>
            </a:stretch>
          </a:blipFill>
          <a:ln>
            <a:noFill/>
          </a:ln>
        </p:spPr>
      </p:sp>
      <p:sp>
        <p:nvSpPr>
          <p:cNvPr id="273" name="Google Shape;273;p10"/>
          <p:cNvSpPr txBox="1"/>
          <p:nvPr/>
        </p:nvSpPr>
        <p:spPr>
          <a:xfrm>
            <a:off x="992238" y="3057525"/>
            <a:ext cx="7088237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992238" y="4744790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1235125" y="4889152"/>
            <a:ext cx="152102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1913632" y="4706690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Dataset</a:t>
            </a:r>
            <a:endParaRPr/>
          </a:p>
        </p:txBody>
      </p:sp>
      <p:sp>
        <p:nvSpPr>
          <p:cNvPr id="277" name="Google Shape;277;p10"/>
          <p:cNvSpPr txBox="1"/>
          <p:nvPr/>
        </p:nvSpPr>
        <p:spPr>
          <a:xfrm>
            <a:off x="1913632" y="5272087"/>
            <a:ext cx="3659684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Pollution Data Analysis and Insights </a:t>
            </a:r>
            <a:r>
              <a:rPr b="1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different monitoring stations across India.</a:t>
            </a: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. Provide the dataset source.</a:t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5856834" y="4744790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"/>
          <p:cNvSpPr txBox="1"/>
          <p:nvPr/>
        </p:nvSpPr>
        <p:spPr>
          <a:xfrm>
            <a:off x="6070252" y="4889152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6778229" y="4419674"/>
            <a:ext cx="3584079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Tools and Libraries Used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6778229" y="5529263"/>
            <a:ext cx="3659684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Python (Pandas, Matplotlib, Seaborn), Excel.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258fa6840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746135" cy="99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3258fa6840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746135" cy="99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07" name="Google Shape;107;p2"/>
          <p:cNvSpPr/>
          <p:nvPr/>
        </p:nvSpPr>
        <p:spPr>
          <a:xfrm>
            <a:off x="0" y="0"/>
            <a:ext cx="18288000" cy="3544044"/>
          </a:xfrm>
          <a:custGeom>
            <a:rect b="b" l="l" r="r" t="t"/>
            <a:pathLst>
              <a:path extrusionOk="0"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" r="-8" t="0"/>
            </a:stretch>
          </a:blipFill>
          <a:ln>
            <a:noFill/>
          </a:ln>
        </p:spPr>
      </p:sp>
      <p:sp>
        <p:nvSpPr>
          <p:cNvPr descr="preencoded.png" id="108" name="Google Shape;108;p2"/>
          <p:cNvSpPr/>
          <p:nvPr/>
        </p:nvSpPr>
        <p:spPr>
          <a:xfrm>
            <a:off x="7726264" y="354360"/>
            <a:ext cx="2835325" cy="2835325"/>
          </a:xfrm>
          <a:custGeom>
            <a:rect b="b" l="l" r="r" t="t"/>
            <a:pathLst>
              <a:path extrusionOk="0" h="2835325" w="2835325">
                <a:moveTo>
                  <a:pt x="0" y="0"/>
                </a:moveTo>
                <a:lnTo>
                  <a:pt x="2835325" y="0"/>
                </a:lnTo>
                <a:lnTo>
                  <a:pt x="2835325" y="2835325"/>
                </a:lnTo>
                <a:lnTo>
                  <a:pt x="0" y="2835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992238" y="4889748"/>
            <a:ext cx="7088237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992238" y="6503491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992238" y="7182296"/>
            <a:ext cx="7805886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To analyze pollution data and extract meaningful insights for effective environmental planning.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9499401" y="6503491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Dataset Overview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9499401" y="7182296"/>
            <a:ext cx="7805886" cy="144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dataset encompasses key pollution metrics such as pollutant types and levels, covering multiple cities and states with timestamps for temporal analysis.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4" name="Google Shape;124;p3"/>
          <p:cNvSpPr txBox="1"/>
          <p:nvPr/>
        </p:nvSpPr>
        <p:spPr>
          <a:xfrm>
            <a:off x="1235125" y="1200150"/>
            <a:ext cx="9648081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992238" y="4744790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1235125" y="4889152"/>
            <a:ext cx="152102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2113657" y="4263777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Missing Data Handling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913632" y="5272087"/>
            <a:ext cx="4324052" cy="144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Rows with incomplete pollutant values were removed to ensure data integrity.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6521202" y="4744790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734621" y="4889152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7442598" y="4706690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Datetime Conversion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7442598" y="5272087"/>
            <a:ext cx="4324052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\`last\_update\` column was converted to a proper datetime format for accurate time-series analysis.</a:t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12050166" y="4744790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12266711" y="4889152"/>
            <a:ext cx="204788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12971561" y="4706690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Data Consistency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12971561" y="5272087"/>
            <a:ext cx="4324052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dataset underwent rigorous checks to ensure consistency and accuracy, crucial for meaningful visualizations and insights.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47" name="Google Shape;147;p4"/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48" name="Google Shape;148;p4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49" name="Google Shape;149;p4"/>
          <p:cNvSpPr/>
          <p:nvPr/>
        </p:nvSpPr>
        <p:spPr>
          <a:xfrm>
            <a:off x="11784360" y="1190328"/>
            <a:ext cx="6149131" cy="7906196"/>
          </a:xfrm>
          <a:custGeom>
            <a:rect b="b" l="l" r="r" t="t"/>
            <a:pathLst>
              <a:path extrusionOk="0" h="7906196" w="6149131">
                <a:moveTo>
                  <a:pt x="0" y="0"/>
                </a:moveTo>
                <a:lnTo>
                  <a:pt x="6149131" y="0"/>
                </a:lnTo>
                <a:lnTo>
                  <a:pt x="6149131" y="7906196"/>
                </a:lnTo>
                <a:lnTo>
                  <a:pt x="0" y="7906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5" l="0" r="0" t="-26"/>
            </a:stretch>
          </a:blipFill>
          <a:ln>
            <a:noFill/>
          </a:ln>
        </p:spPr>
      </p:sp>
      <p:sp>
        <p:nvSpPr>
          <p:cNvPr id="150" name="Google Shape;150;p4"/>
          <p:cNvSpPr txBox="1"/>
          <p:nvPr/>
        </p:nvSpPr>
        <p:spPr>
          <a:xfrm>
            <a:off x="1311176" y="1696641"/>
            <a:ext cx="7088237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Summary Statistics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1159074" y="3495452"/>
            <a:ext cx="152102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913632" y="3401691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Key Metrics Extracted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913632" y="4597004"/>
            <a:ext cx="3659684" cy="2807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Average, minimum, and maximum pollution levels were calculated for each city and state, providing a high-level view of pollution levels across different regions.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6175772" y="3664892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6986886" y="3571131"/>
            <a:ext cx="3659684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Insights from Summary Statistics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6778229" y="5039915"/>
            <a:ext cx="3659684" cy="2807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These statistics served as a foundation for deeper analysis and visualizations, providing valuable insights into the overall pollution landscape.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67" name="Google Shape;167;p5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68" name="Google Shape;168;p5"/>
          <p:cNvSpPr/>
          <p:nvPr/>
        </p:nvSpPr>
        <p:spPr>
          <a:xfrm>
            <a:off x="354360" y="3012132"/>
            <a:ext cx="6149131" cy="4262735"/>
          </a:xfrm>
          <a:custGeom>
            <a:rect b="b" l="l" r="r" t="t"/>
            <a:pathLst>
              <a:path extrusionOk="0" h="4262735" w="6149131">
                <a:moveTo>
                  <a:pt x="0" y="0"/>
                </a:moveTo>
                <a:lnTo>
                  <a:pt x="6149131" y="0"/>
                </a:lnTo>
                <a:lnTo>
                  <a:pt x="6149131" y="4262735"/>
                </a:lnTo>
                <a:lnTo>
                  <a:pt x="0" y="4262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5"/>
          <p:cNvSpPr txBox="1"/>
          <p:nvPr/>
        </p:nvSpPr>
        <p:spPr>
          <a:xfrm>
            <a:off x="7850237" y="1996082"/>
            <a:ext cx="7088237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Pollutant Prevalence</a:t>
            </a: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7850237" y="3683348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8093125" y="3827710"/>
            <a:ext cx="152103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8771632" y="3645248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CO Dominance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8771632" y="4210645"/>
            <a:ext cx="3659684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Carbon Monoxide (CO) has the highest average pollution levels across all pollutants, highlighting its significance.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12714834" y="3683348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12928252" y="3827710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3636229" y="3645248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Ozone Prevalence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13636229" y="4210645"/>
            <a:ext cx="3659684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Ozone is the second most prevalent pollutant, followed by relatively lower levels of NO2 and SO2.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7850237" y="6713339"/>
            <a:ext cx="637794" cy="637889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8066782" y="6857702"/>
            <a:ext cx="204788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8771632" y="6675239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Mitigation Strategies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8771632" y="7240637"/>
            <a:ext cx="8524131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Understanding the prevalence of different pollutants helps in targeting specific mitigation strategies for each type.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92" name="Google Shape;192;p6"/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93" name="Google Shape;193;p6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94" name="Google Shape;194;p6"/>
          <p:cNvSpPr/>
          <p:nvPr/>
        </p:nvSpPr>
        <p:spPr>
          <a:xfrm>
            <a:off x="11882438" y="2628900"/>
            <a:ext cx="5953125" cy="5029200"/>
          </a:xfrm>
          <a:custGeom>
            <a:rect b="b" l="l" r="r" t="t"/>
            <a:pathLst>
              <a:path extrusionOk="0" h="5029200" w="5953125">
                <a:moveTo>
                  <a:pt x="0" y="0"/>
                </a:moveTo>
                <a:lnTo>
                  <a:pt x="5953124" y="0"/>
                </a:lnTo>
                <a:lnTo>
                  <a:pt x="5953124" y="5029200"/>
                </a:ln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6"/>
          <p:cNvSpPr txBox="1"/>
          <p:nvPr/>
        </p:nvSpPr>
        <p:spPr>
          <a:xfrm>
            <a:off x="992238" y="2155626"/>
            <a:ext cx="7088237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Correlation Analysis</a:t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992238" y="3842891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1235125" y="3987254"/>
            <a:ext cx="152102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1913632" y="3804791"/>
            <a:ext cx="3659684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Strong Positive Correlation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1913632" y="4813101"/>
            <a:ext cx="3659684" cy="3261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strong positive correlation (0.81) exists between \`pollutant\_max\` and \`pollutant\_avg\`, indicating that areas with high average pollution levels are likely to experience high peaks.</a:t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5856834" y="3842891"/>
            <a:ext cx="637795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6070252" y="3987254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6778229" y="3804791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Weak Correlation</a:t>
            </a:r>
            <a:endParaRPr/>
          </a:p>
        </p:txBody>
      </p:sp>
      <p:sp>
        <p:nvSpPr>
          <p:cNvPr id="203" name="Google Shape;203;p6"/>
          <p:cNvSpPr txBox="1"/>
          <p:nvPr/>
        </p:nvSpPr>
        <p:spPr>
          <a:xfrm>
            <a:off x="6778229" y="4370189"/>
            <a:ext cx="3659684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weak correlation between \`pollutant\_min\` and other metrics suggests variability in low-level pollution.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214" name="Google Shape;214;p7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15" name="Google Shape;215;p7"/>
          <p:cNvSpPr/>
          <p:nvPr/>
        </p:nvSpPr>
        <p:spPr>
          <a:xfrm>
            <a:off x="354509" y="3143696"/>
            <a:ext cx="6148982" cy="3999459"/>
          </a:xfrm>
          <a:custGeom>
            <a:rect b="b" l="l" r="r" t="t"/>
            <a:pathLst>
              <a:path extrusionOk="0" h="3999459" w="6148982">
                <a:moveTo>
                  <a:pt x="0" y="0"/>
                </a:moveTo>
                <a:lnTo>
                  <a:pt x="6148982" y="0"/>
                </a:lnTo>
                <a:lnTo>
                  <a:pt x="6148982" y="3999459"/>
                </a:lnTo>
                <a:lnTo>
                  <a:pt x="0" y="3999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7"/>
          <p:cNvSpPr txBox="1"/>
          <p:nvPr/>
        </p:nvSpPr>
        <p:spPr>
          <a:xfrm>
            <a:off x="8093125" y="619125"/>
            <a:ext cx="8189119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Pollution Level Distribution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7850237" y="2781449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8093125" y="2925812"/>
            <a:ext cx="152103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/>
          </a:p>
        </p:txBody>
      </p:sp>
      <p:sp>
        <p:nvSpPr>
          <p:cNvPr id="219" name="Google Shape;219;p7"/>
          <p:cNvSpPr txBox="1"/>
          <p:nvPr/>
        </p:nvSpPr>
        <p:spPr>
          <a:xfrm>
            <a:off x="8771632" y="2743349"/>
            <a:ext cx="3659684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Right-Skewed Distribution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8771632" y="3751660"/>
            <a:ext cx="3659684" cy="326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distribution of average pollution levels is right-skewed, with most values falling between 0 and 50, suggesting a concentration of pollution in the lower range.</a:t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12714834" y="2781449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12928252" y="2925812"/>
            <a:ext cx="211039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13636229" y="2743349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Pollution Peak</a:t>
            </a:r>
            <a:endParaRPr/>
          </a:p>
        </p:txBody>
      </p:sp>
      <p:sp>
        <p:nvSpPr>
          <p:cNvPr id="224" name="Google Shape;224;p7"/>
          <p:cNvSpPr txBox="1"/>
          <p:nvPr/>
        </p:nvSpPr>
        <p:spPr>
          <a:xfrm>
            <a:off x="13636229" y="3308747"/>
            <a:ext cx="3659684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peak in pollution levels is observed in the 30-50 range, indicating a higher concentration of pollution in this area.</a:t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7850237" y="7615237"/>
            <a:ext cx="637794" cy="637890"/>
          </a:xfrm>
          <a:custGeom>
            <a:rect b="b" l="l" r="r" t="t"/>
            <a:pathLst>
              <a:path extrusionOk="0" h="850519" w="850392">
                <a:moveTo>
                  <a:pt x="0" y="56642"/>
                </a:moveTo>
                <a:cubicBezTo>
                  <a:pt x="0" y="25400"/>
                  <a:pt x="25400" y="0"/>
                  <a:pt x="56642" y="0"/>
                </a:cubicBezTo>
                <a:lnTo>
                  <a:pt x="793750" y="0"/>
                </a:lnTo>
                <a:cubicBezTo>
                  <a:pt x="825119" y="0"/>
                  <a:pt x="850392" y="25400"/>
                  <a:pt x="850392" y="56642"/>
                </a:cubicBezTo>
                <a:lnTo>
                  <a:pt x="850392" y="793750"/>
                </a:lnTo>
                <a:cubicBezTo>
                  <a:pt x="850392" y="825119"/>
                  <a:pt x="824992" y="850392"/>
                  <a:pt x="793750" y="850392"/>
                </a:cubicBezTo>
                <a:lnTo>
                  <a:pt x="56642" y="850392"/>
                </a:lnTo>
                <a:cubicBezTo>
                  <a:pt x="25400" y="850519"/>
                  <a:pt x="0" y="825119"/>
                  <a:pt x="0" y="793750"/>
                </a:cubicBezTo>
                <a:close/>
              </a:path>
            </a:pathLst>
          </a:cu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8066782" y="7759601"/>
            <a:ext cx="204788" cy="3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2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8731449" y="7240489"/>
            <a:ext cx="3699868" cy="877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4C4C4D"/>
                </a:solidFill>
                <a:latin typeface="Arimo"/>
                <a:ea typeface="Arimo"/>
                <a:cs typeface="Arimo"/>
                <a:sym typeface="Arimo"/>
              </a:rPr>
              <a:t>Extreme Pollution Events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8771632" y="8142535"/>
            <a:ext cx="8524131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Rare but significant outliers (&gt;150) indicate extreme pollution events that require focused attention and mitigation strategies.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9" name="Google Shape;239;p8"/>
          <p:cNvSpPr txBox="1"/>
          <p:nvPr/>
        </p:nvSpPr>
        <p:spPr>
          <a:xfrm>
            <a:off x="980480" y="713185"/>
            <a:ext cx="7004000" cy="932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Advanced Analysis</a:t>
            </a:r>
            <a:endParaRPr/>
          </a:p>
        </p:txBody>
      </p:sp>
      <p:sp>
        <p:nvSpPr>
          <p:cNvPr descr="preencoded.png" id="240" name="Google Shape;240;p8"/>
          <p:cNvSpPr/>
          <p:nvPr/>
        </p:nvSpPr>
        <p:spPr>
          <a:xfrm>
            <a:off x="980480" y="2205930"/>
            <a:ext cx="6474767" cy="4405015"/>
          </a:xfrm>
          <a:custGeom>
            <a:rect b="b" l="l" r="r" t="t"/>
            <a:pathLst>
              <a:path extrusionOk="0" h="4405015" w="6474767">
                <a:moveTo>
                  <a:pt x="0" y="0"/>
                </a:moveTo>
                <a:lnTo>
                  <a:pt x="6474767" y="0"/>
                </a:lnTo>
                <a:lnTo>
                  <a:pt x="6474767" y="4405015"/>
                </a:lnTo>
                <a:lnTo>
                  <a:pt x="0" y="4405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" r="-66" t="0"/>
            </a:stretch>
          </a:blipFill>
          <a:ln>
            <a:noFill/>
          </a:ln>
        </p:spPr>
      </p:sp>
      <p:sp>
        <p:nvSpPr>
          <p:cNvPr id="241" name="Google Shape;241;p8"/>
          <p:cNvSpPr txBox="1"/>
          <p:nvPr/>
        </p:nvSpPr>
        <p:spPr>
          <a:xfrm>
            <a:off x="980480" y="7168009"/>
            <a:ext cx="3501926" cy="47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Trend Analysis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980480" y="7838183"/>
            <a:ext cx="7821811" cy="1430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Time-series analysis was conducted to uncover trends in pollution levels, identifying seasonal or monthly patterns, which can inform mitigation strategies.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9495234" y="7168009"/>
            <a:ext cx="3501926" cy="47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Hypothesis Testing</a:t>
            </a:r>
            <a:endParaRPr/>
          </a:p>
        </p:txBody>
      </p:sp>
      <p:sp>
        <p:nvSpPr>
          <p:cNvPr id="244" name="Google Shape;244;p8"/>
          <p:cNvSpPr txBox="1"/>
          <p:nvPr/>
        </p:nvSpPr>
        <p:spPr>
          <a:xfrm>
            <a:off x="9495234" y="7838183"/>
            <a:ext cx="7821811" cy="1430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hypothesis test comparing pollution levels between two states revealed a significant difference, confirming the findings with t-statistic and p-value.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0F0F1"/>
          </a:solidFill>
          <a:ln>
            <a:noFill/>
          </a:ln>
        </p:spPr>
      </p:sp>
      <p:sp>
        <p:nvSpPr>
          <p:cNvPr id="254" name="Google Shape;254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5" name="Google Shape;255;p9"/>
          <p:cNvSpPr txBox="1"/>
          <p:nvPr/>
        </p:nvSpPr>
        <p:spPr>
          <a:xfrm>
            <a:off x="1060623" y="1664047"/>
            <a:ext cx="10210800" cy="94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Recommendations and Conclusion</a:t>
            </a:r>
            <a:endParaRPr/>
          </a:p>
        </p:txBody>
      </p:sp>
      <p:sp>
        <p:nvSpPr>
          <p:cNvPr id="256" name="Google Shape;256;p9"/>
          <p:cNvSpPr txBox="1"/>
          <p:nvPr/>
        </p:nvSpPr>
        <p:spPr>
          <a:xfrm>
            <a:off x="992238" y="4277916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Key Findings</a:t>
            </a:r>
            <a:endParaRPr/>
          </a:p>
        </p:txBody>
      </p:sp>
      <p:sp>
        <p:nvSpPr>
          <p:cNvPr id="257" name="Google Shape;257;p9"/>
          <p:cNvSpPr txBox="1"/>
          <p:nvPr/>
        </p:nvSpPr>
        <p:spPr>
          <a:xfrm>
            <a:off x="992238" y="4956721"/>
            <a:ext cx="7805886" cy="190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 is the most prevalent pollutant, followed by Ozone. Strong correlations provide a basis for predicting pollution levels and focusing on mitigation. High pollution outliers (&gt;150) need focused monitoring and intervention.</a:t>
            </a:r>
            <a:endParaRPr/>
          </a:p>
        </p:txBody>
      </p:sp>
      <p:sp>
        <p:nvSpPr>
          <p:cNvPr id="258" name="Google Shape;258;p9"/>
          <p:cNvSpPr txBox="1"/>
          <p:nvPr/>
        </p:nvSpPr>
        <p:spPr>
          <a:xfrm>
            <a:off x="9499401" y="4277916"/>
            <a:ext cx="3544044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52D47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  <a:endParaRPr/>
          </a:p>
        </p:txBody>
      </p:sp>
      <p:sp>
        <p:nvSpPr>
          <p:cNvPr id="259" name="Google Shape;259;p9"/>
          <p:cNvSpPr txBox="1"/>
          <p:nvPr/>
        </p:nvSpPr>
        <p:spPr>
          <a:xfrm>
            <a:off x="9499401" y="4956721"/>
            <a:ext cx="7805886" cy="2353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Target CO and Ozone emission reduction through stricter regulations. Implement monitoring systems in high-pollution regions to prevent severe pollution spikes. Use predictive analysis to design early-warning systems for high pollution levels.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